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CCFF99"/>
    <a:srgbClr val="000000"/>
    <a:srgbClr val="FFCCCC"/>
    <a:srgbClr val="FF99FF"/>
    <a:srgbClr val="CC99FF"/>
    <a:srgbClr val="EA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49" autoAdjust="0"/>
  </p:normalViewPr>
  <p:slideViewPr>
    <p:cSldViewPr snapToGrid="0">
      <p:cViewPr varScale="1">
        <p:scale>
          <a:sx n="48" d="100"/>
          <a:sy n="48" d="100"/>
        </p:scale>
        <p:origin x="6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F1933-6DE9-4216-BA8C-D10CC5C53691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85DB3-AF11-4C5F-9461-BF932092977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2230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385DB3-AF11-4C5F-9461-BF9320929779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5209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F5AD05-79E3-4C5F-89D1-62D29C49EE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4A040D-3412-41A3-9156-B7AB6F0657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DE3E89-9B5A-4B9B-9E86-A1D471F18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B095-841D-42EB-A1A4-11DB20F59BC8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A4300D-AF8D-4886-A8FF-2D605155B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0C5D6D-32D6-4DA1-A161-6F7A7CB94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A3D3-0AB8-441E-95A6-035DAC631A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44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988825-7C56-4FB2-B1DC-4BCE873C0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E3B2409-1272-450F-BF88-F303E92815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452B85-CCC2-4414-8AB8-3C95FE8A1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B095-841D-42EB-A1A4-11DB20F59BC8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877B6A-3F5E-474C-8294-49CF54318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72B37F-B1FF-4767-8CA7-41EB5B97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A3D3-0AB8-441E-95A6-035DAC631A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900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101BDFC-FF40-421F-BB89-8FE07D7DF3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96CA74-31D6-4761-B3EF-273424E151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E05911-A1ED-49A0-9744-E8B148BC0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B095-841D-42EB-A1A4-11DB20F59BC8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B2EE79-C8B4-4BAB-A35E-1D71D0B3C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8E965E-E3CE-44F7-BDD8-BDEBF4898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A3D3-0AB8-441E-95A6-035DAC631A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7464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58621D-B911-4324-92EE-C1BC8835E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5A56D8-D945-43B9-B4B9-5499448EE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6FD659-5724-4361-8EB9-04EE0E9FC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B095-841D-42EB-A1A4-11DB20F59BC8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36222E-45BC-4A8A-A076-7CF499C53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319346-BA1F-4933-87AB-02A3DBD9C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A3D3-0AB8-441E-95A6-035DAC631A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6502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F352FF-FB07-4F75-B81D-EB3AB2470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54B3AC-4A62-46FC-9866-E09F10CA47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35C695-3F6B-464B-8D51-B23E6B5E8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B095-841D-42EB-A1A4-11DB20F59BC8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F41C3E-2C02-44DD-A46C-3F10030E0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00ACE8-4CF2-4B4C-B854-4F1C39A47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A3D3-0AB8-441E-95A6-035DAC631A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63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5BF875-733E-49E5-9E7E-5AFC307B8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71E948-1F8A-4374-8756-C2229A4258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2B1C69-CB9C-4823-861C-FF2C5082D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1F220A-010C-4DB4-B2EC-21000C7E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B095-841D-42EB-A1A4-11DB20F59BC8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0CE375-51CB-421D-A076-7E4CB23BC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A7B6D5-FFC1-409D-8D29-8FCE6E3E8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A3D3-0AB8-441E-95A6-035DAC631A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437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61F335-6E43-4C15-AB05-AEB68B1D4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24D078-ED26-4891-9A22-4F1F85A7D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010ECB-197F-41DE-863B-2904BC636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5B775B-375D-4D29-BB53-EEACCE075A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0452EDF-69F6-4048-9537-4806BCF3A3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CE61334-4411-4D5E-8FBB-67270D0D6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B095-841D-42EB-A1A4-11DB20F59BC8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ACA1007-11E3-4B36-BE74-B9DB056F9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4F8CF6A-5032-4195-91C5-263B3C574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A3D3-0AB8-441E-95A6-035DAC631A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544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634708-189C-452B-B771-C263B5BA9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F2037EB-A376-4247-A379-89E4021AF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B095-841D-42EB-A1A4-11DB20F59BC8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1B05920-A8C0-458D-BB2F-979852295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49D7167-B9A8-4C98-8D94-B18B6B475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A3D3-0AB8-441E-95A6-035DAC631A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649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79763CD-20D0-4CF9-88AC-C7D989A0D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B095-841D-42EB-A1A4-11DB20F59BC8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0F281B1-9C3E-4EE6-9750-5D0E515BB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13C79CC-7081-4E6C-9DCF-7C0E6C86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A3D3-0AB8-441E-95A6-035DAC631A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290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8E7E7C-25C0-45D9-9D7D-DFDD6B2C0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4B0D04-9E53-440E-BC60-A41AA90F0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DC1CE77-EE0A-4872-A96C-6E214E91A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F56C62-6C2E-4542-B91A-1F2BD72C9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B095-841D-42EB-A1A4-11DB20F59BC8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0A55BF-DA9B-4CCF-BF07-08E62DB96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97EC9A-903F-4463-86C1-9EF4CB854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A3D3-0AB8-441E-95A6-035DAC631A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900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9D4FA6-116B-4678-B858-00BED6CF6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EC8FC84-99BE-444E-85EC-0CB742113A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AF00FF-2C7F-4C5D-A764-B604FDE5C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D94DF7-7404-4D56-B782-DBD927205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B095-841D-42EB-A1A4-11DB20F59BC8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8C6793-2635-403C-878A-BEE37FCE8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0A1EBB-975B-489A-86C9-C0B6B390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0A3D3-0AB8-441E-95A6-035DAC631A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641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344EAA5-47ED-4D50-B778-7897A8098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B76919-BCFC-4B8D-BB85-BC418DC3C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784AC2-B62E-43C1-B8F8-4646446B02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B095-841D-42EB-A1A4-11DB20F59BC8}" type="datetimeFigureOut">
              <a:rPr lang="es-CL" smtClean="0"/>
              <a:t>11-11-2020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054315-777B-4C42-B057-BCB0498DE0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7842A7-6027-4864-9BB3-D39A7762A8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0A3D3-0AB8-441E-95A6-035DAC631A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0220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B1F0E9-4491-40C6-AE62-0E0B12D9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6294"/>
            <a:ext cx="9144000" cy="745587"/>
          </a:xfrm>
          <a:solidFill>
            <a:srgbClr val="7030A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3600"/>
              <a:t> Tecnología </a:t>
            </a:r>
            <a:endParaRPr lang="es-CL" sz="3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7E2D13-79DA-426B-B997-EAEC8AE432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80362"/>
            <a:ext cx="9144000" cy="1191782"/>
          </a:xfr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s-ES" sz="5400" dirty="0"/>
              <a:t> TUTORIAL  DE TITERES DE DEDOS</a:t>
            </a:r>
          </a:p>
          <a:p>
            <a:r>
              <a:rPr lang="es-ES" dirty="0"/>
              <a:t>                            </a:t>
            </a:r>
            <a:endParaRPr lang="es-CL" dirty="0"/>
          </a:p>
        </p:txBody>
      </p:sp>
      <p:sp>
        <p:nvSpPr>
          <p:cNvPr id="6" name="Explosión: 14 puntos 5">
            <a:extLst>
              <a:ext uri="{FF2B5EF4-FFF2-40B4-BE49-F238E27FC236}">
                <a16:creationId xmlns:a16="http://schemas.microsoft.com/office/drawing/2014/main" id="{F6014C98-BE0D-48B9-84F5-36AFC2126B45}"/>
              </a:ext>
            </a:extLst>
          </p:cNvPr>
          <p:cNvSpPr/>
          <p:nvPr/>
        </p:nvSpPr>
        <p:spPr>
          <a:xfrm>
            <a:off x="7891976" y="4337440"/>
            <a:ext cx="3519834" cy="2308324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1"/>
                </a:solidFill>
              </a:rPr>
              <a:t>Fecha de entrega </a:t>
            </a:r>
            <a:r>
              <a:rPr lang="es-ES" b="1" u="sng" dirty="0">
                <a:solidFill>
                  <a:schemeClr val="tx1"/>
                </a:solidFill>
              </a:rPr>
              <a:t>HASTA</a:t>
            </a:r>
            <a:r>
              <a:rPr lang="es-ES" b="1" dirty="0">
                <a:solidFill>
                  <a:schemeClr val="tx1"/>
                </a:solidFill>
              </a:rPr>
              <a:t> el 20.11.2020</a:t>
            </a:r>
            <a:endParaRPr lang="es-CL" b="1" dirty="0">
              <a:solidFill>
                <a:schemeClr val="tx1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78E4BC8-34C2-44DD-A600-CFEC221F0AA7}"/>
              </a:ext>
            </a:extLst>
          </p:cNvPr>
          <p:cNvSpPr txBox="1"/>
          <p:nvPr/>
        </p:nvSpPr>
        <p:spPr>
          <a:xfrm>
            <a:off x="2118861" y="4614439"/>
            <a:ext cx="5436578" cy="2031325"/>
          </a:xfrm>
          <a:prstGeom prst="rect">
            <a:avLst/>
          </a:prstGeom>
          <a:solidFill>
            <a:srgbClr val="CC99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b="1" dirty="0"/>
              <a:t>OA 27 LENGUAJE </a:t>
            </a:r>
            <a:r>
              <a:rPr lang="es-ES" dirty="0"/>
              <a:t>:Comprender   textos   orales (instrucciones) identificando el propósito. Expresarse de manera coherente y articulada sobre temas de su interés: organizando las ideas en introducción.</a:t>
            </a:r>
          </a:p>
          <a:p>
            <a:pPr algn="just"/>
            <a:r>
              <a:rPr lang="es-ES" b="1" dirty="0"/>
              <a:t>OA 05 TECNOLOGÍA</a:t>
            </a:r>
            <a:r>
              <a:rPr lang="es-ES" dirty="0"/>
              <a:t>: Usar programas de presentación para mostrar imágenes </a:t>
            </a:r>
          </a:p>
          <a:p>
            <a:endParaRPr lang="es-CL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BD43EB65-8874-4CC9-8250-D280FBADAE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570202">
            <a:off x="3137050" y="2050991"/>
            <a:ext cx="2762250" cy="165735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6405733-E032-4FA1-9D94-C7988DF225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228815">
            <a:off x="9463796" y="2461342"/>
            <a:ext cx="2096087" cy="2096087"/>
          </a:xfrm>
          <a:prstGeom prst="rect">
            <a:avLst/>
          </a:prstGeom>
        </p:spPr>
      </p:pic>
      <p:pic>
        <p:nvPicPr>
          <p:cNvPr id="11" name="Imagen 10" descr="Forma, Círculo&#10;&#10;Descripción generada automáticamente">
            <a:extLst>
              <a:ext uri="{FF2B5EF4-FFF2-40B4-BE49-F238E27FC236}">
                <a16:creationId xmlns:a16="http://schemas.microsoft.com/office/drawing/2014/main" id="{A74052F5-7873-47E2-8A54-A74F3FA02A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86390">
            <a:off x="6575620" y="2221169"/>
            <a:ext cx="2381250" cy="1914525"/>
          </a:xfrm>
          <a:prstGeom prst="rect">
            <a:avLst/>
          </a:prstGeom>
        </p:spPr>
      </p:pic>
      <p:pic>
        <p:nvPicPr>
          <p:cNvPr id="12" name="Picture 2" descr="Marionetas de papel para dedos | Marionetas de dedo, Títeres de dedo,  Manualidades">
            <a:extLst>
              <a:ext uri="{FF2B5EF4-FFF2-40B4-BE49-F238E27FC236}">
                <a16:creationId xmlns:a16="http://schemas.microsoft.com/office/drawing/2014/main" id="{E378320D-364C-4975-B2DB-1C7ADAF5C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00516">
            <a:off x="161481" y="2472565"/>
            <a:ext cx="2590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66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A2A4C85-B4B3-4C07-9711-AF5440840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s-ES" i="1">
                <a:solidFill>
                  <a:srgbClr val="FFFF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PARA HACER EL TUTORIAL</a:t>
            </a:r>
            <a:endParaRPr lang="es-CL" i="1">
              <a:solidFill>
                <a:srgbClr val="FFFF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D24E27-787D-413E-8F3E-24DBF13C7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0"/>
            <a:ext cx="7819319" cy="663995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S" b="1" i="1" dirty="0">
                <a:latin typeface="Cambria" panose="02040503050406030204" pitchFamily="18" charset="0"/>
                <a:ea typeface="Cambria" panose="02040503050406030204" pitchFamily="18" charset="0"/>
              </a:rPr>
              <a:t>Debes grabarte con tu celular realizando</a:t>
            </a:r>
          </a:p>
          <a:p>
            <a:pPr marL="0" indent="0">
              <a:buNone/>
            </a:pPr>
            <a:r>
              <a:rPr lang="es-ES" b="1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ES" b="1" i="1" u="sng" dirty="0">
                <a:latin typeface="Cambria" panose="02040503050406030204" pitchFamily="18" charset="0"/>
                <a:ea typeface="Cambria" panose="02040503050406030204" pitchFamily="18" charset="0"/>
              </a:rPr>
              <a:t>Un títere de dedo </a:t>
            </a:r>
          </a:p>
          <a:p>
            <a:pPr marL="514350" indent="-514350">
              <a:buAutoNum type="arabicPeriod"/>
            </a:pPr>
            <a:r>
              <a:rPr lang="es-ES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Primero das a conocer los materiales</a:t>
            </a:r>
          </a:p>
          <a:p>
            <a:pPr marL="0" indent="0">
              <a:buNone/>
            </a:pPr>
            <a:r>
              <a:rPr lang="es-ES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 (  </a:t>
            </a:r>
            <a:r>
              <a:rPr lang="es-ES" sz="2000" i="1" dirty="0">
                <a:latin typeface="Cambria" panose="02040503050406030204" pitchFamily="18" charset="0"/>
                <a:ea typeface="Cambria" panose="02040503050406030204" pitchFamily="18" charset="0"/>
              </a:rPr>
              <a:t>los que tengas en tu casa, puede ser de cartulina, goma </a:t>
            </a:r>
            <a:r>
              <a:rPr lang="es-E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eva</a:t>
            </a:r>
            <a:r>
              <a:rPr lang="es-ES" sz="2000" i="1" dirty="0">
                <a:latin typeface="Cambria" panose="02040503050406030204" pitchFamily="18" charset="0"/>
                <a:ea typeface="Cambria" panose="02040503050406030204" pitchFamily="18" charset="0"/>
              </a:rPr>
              <a:t>, genero, </a:t>
            </a:r>
            <a:r>
              <a:rPr lang="es-E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etc</a:t>
            </a:r>
            <a:r>
              <a:rPr lang="es-ES" sz="2000" i="1" dirty="0">
                <a:latin typeface="Cambria" panose="02040503050406030204" pitchFamily="18" charset="0"/>
                <a:ea typeface="Cambria" panose="02040503050406030204" pitchFamily="18" charset="0"/>
              </a:rPr>
              <a:t>).</a:t>
            </a:r>
          </a:p>
          <a:p>
            <a:pPr marL="0" indent="0">
              <a:buNone/>
            </a:pPr>
            <a:endParaRPr lang="es-ES" sz="20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s-ES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2. Luego hablas del procedimiento para realizar un títeres:</a:t>
            </a:r>
          </a:p>
          <a:p>
            <a:pPr marL="0" indent="0">
              <a:buNone/>
            </a:pPr>
            <a:r>
              <a:rPr lang="es-ES" sz="2000" i="1" dirty="0">
                <a:latin typeface="Cambria" panose="02040503050406030204" pitchFamily="18" charset="0"/>
                <a:ea typeface="Cambria" panose="02040503050406030204" pitchFamily="18" charset="0"/>
              </a:rPr>
              <a:t> (marcar, cortar, pegar o coser, decorar o pintar </a:t>
            </a:r>
            <a:r>
              <a:rPr lang="es-E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etc</a:t>
            </a:r>
            <a:r>
              <a:rPr lang="es-ES" sz="2000" i="1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marL="0" indent="0">
              <a:buNone/>
            </a:pPr>
            <a:endParaRPr lang="es-ES" sz="20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s-ES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3. Presentar tu títere terminado y colocarle un nombre </a:t>
            </a:r>
          </a:p>
          <a:p>
            <a:pPr marL="0" indent="0">
              <a:buNone/>
            </a:pPr>
            <a:endParaRPr lang="es-ES" sz="20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s-ES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!IMPORTANTE!</a:t>
            </a:r>
          </a:p>
          <a:p>
            <a:pPr marL="0" indent="0">
              <a:buNone/>
            </a:pPr>
            <a:r>
              <a:rPr lang="es-ES" sz="2000" b="1" i="1" dirty="0">
                <a:latin typeface="Cambria" panose="02040503050406030204" pitchFamily="18" charset="0"/>
                <a:ea typeface="Cambria" panose="02040503050406030204" pitchFamily="18" charset="0"/>
              </a:rPr>
              <a:t>La grabación debe ser de  mínimo 1 minuto MÁXIMO 2 MINUTOS. </a:t>
            </a:r>
          </a:p>
          <a:p>
            <a:pPr marL="0" indent="0">
              <a:buNone/>
            </a:pPr>
            <a:endParaRPr lang="es-ES" sz="20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332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5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5" name="Rectangle 27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FDA5FCB-D465-4C89-892C-55561F010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PAUTA DE EVALUACIÓN</a:t>
            </a:r>
          </a:p>
        </p:txBody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7" name="Rectangle 31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B8ABCAE-12CD-4B98-86B9-E72DEBD51A0C}"/>
              </a:ext>
            </a:extLst>
          </p:cNvPr>
          <p:cNvSpPr txBox="1"/>
          <p:nvPr/>
        </p:nvSpPr>
        <p:spPr>
          <a:xfrm>
            <a:off x="5351164" y="586822"/>
            <a:ext cx="6002636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.</a:t>
            </a:r>
          </a:p>
        </p:txBody>
      </p:sp>
      <p:sp>
        <p:nvSpPr>
          <p:cNvPr id="10" name="Explosión: 14 puntos 9">
            <a:extLst>
              <a:ext uri="{FF2B5EF4-FFF2-40B4-BE49-F238E27FC236}">
                <a16:creationId xmlns:a16="http://schemas.microsoft.com/office/drawing/2014/main" id="{DC519232-6D2D-4DC2-B312-789527992FE1}"/>
              </a:ext>
            </a:extLst>
          </p:cNvPr>
          <p:cNvSpPr/>
          <p:nvPr/>
        </p:nvSpPr>
        <p:spPr>
          <a:xfrm rot="518223">
            <a:off x="5607804" y="-786"/>
            <a:ext cx="6296850" cy="2821136"/>
          </a:xfrm>
          <a:prstGeom prst="irregularSeal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s-ES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RECUERDA ENVIAR TU VIDEO A TU PROFESORA EN EL PLAZO INDICADO 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A8FEA09C-15DA-4010-B953-BBCA4C99C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894364"/>
              </p:ext>
            </p:extLst>
          </p:nvPr>
        </p:nvGraphicFramePr>
        <p:xfrm>
          <a:off x="557784" y="3138236"/>
          <a:ext cx="11164079" cy="307668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951668">
                  <a:extLst>
                    <a:ext uri="{9D8B030D-6E8A-4147-A177-3AD203B41FA5}">
                      <a16:colId xmlns:a16="http://schemas.microsoft.com/office/drawing/2014/main" val="1678363138"/>
                    </a:ext>
                  </a:extLst>
                </a:gridCol>
                <a:gridCol w="813658">
                  <a:extLst>
                    <a:ext uri="{9D8B030D-6E8A-4147-A177-3AD203B41FA5}">
                      <a16:colId xmlns:a16="http://schemas.microsoft.com/office/drawing/2014/main" val="3242274380"/>
                    </a:ext>
                  </a:extLst>
                </a:gridCol>
                <a:gridCol w="916579">
                  <a:extLst>
                    <a:ext uri="{9D8B030D-6E8A-4147-A177-3AD203B41FA5}">
                      <a16:colId xmlns:a16="http://schemas.microsoft.com/office/drawing/2014/main" val="2205677174"/>
                    </a:ext>
                  </a:extLst>
                </a:gridCol>
                <a:gridCol w="1482174">
                  <a:extLst>
                    <a:ext uri="{9D8B030D-6E8A-4147-A177-3AD203B41FA5}">
                      <a16:colId xmlns:a16="http://schemas.microsoft.com/office/drawing/2014/main" val="3364897307"/>
                    </a:ext>
                  </a:extLst>
                </a:gridCol>
              </a:tblGrid>
              <a:tr h="341114">
                <a:tc>
                  <a:txBody>
                    <a:bodyPr/>
                    <a:lstStyle/>
                    <a:p>
                      <a:r>
                        <a:rPr lang="es-ES" sz="1700" b="1" dirty="0">
                          <a:solidFill>
                            <a:schemeClr val="tx1"/>
                          </a:solidFill>
                        </a:rPr>
                        <a:t>INDICADO </a:t>
                      </a:r>
                      <a:endParaRPr lang="es-C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tc>
                  <a:txBody>
                    <a:bodyPr/>
                    <a:lstStyle/>
                    <a:p>
                      <a:r>
                        <a:rPr lang="es-ES" sz="1700" b="1" dirty="0">
                          <a:solidFill>
                            <a:schemeClr val="tx1"/>
                          </a:solidFill>
                        </a:rPr>
                        <a:t>SI </a:t>
                      </a:r>
                      <a:endParaRPr lang="es-C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tc>
                  <a:txBody>
                    <a:bodyPr/>
                    <a:lstStyle/>
                    <a:p>
                      <a:r>
                        <a:rPr lang="es-ES" sz="1700" b="1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s-CL" sz="1700" b="1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tc>
                  <a:txBody>
                    <a:bodyPr/>
                    <a:lstStyle/>
                    <a:p>
                      <a:r>
                        <a:rPr lang="es-ES" sz="1700" b="1">
                          <a:solidFill>
                            <a:schemeClr val="tx1"/>
                          </a:solidFill>
                        </a:rPr>
                        <a:t>2 PTOS </a:t>
                      </a:r>
                      <a:endParaRPr lang="es-CL" sz="1700" b="1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extLst>
                  <a:ext uri="{0D108BD9-81ED-4DB2-BD59-A6C34878D82A}">
                    <a16:rowId xmlns:a16="http://schemas.microsoft.com/office/drawing/2014/main" val="247367842"/>
                  </a:ext>
                </a:extLst>
              </a:tr>
              <a:tr h="3740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700" b="1" dirty="0">
                          <a:solidFill>
                            <a:schemeClr val="tx1"/>
                          </a:solidFill>
                          <a:effectLst/>
                        </a:rPr>
                        <a:t>1. CUMPLE CON LA FECHA DE ENTREGA  ( 20 de noviembre)</a:t>
                      </a:r>
                      <a:endParaRPr lang="es-CL" sz="17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017" marR="87017" marT="43509" marB="43509"/>
                </a:tc>
                <a:tc>
                  <a:txBody>
                    <a:bodyPr/>
                    <a:lstStyle/>
                    <a:p>
                      <a:endParaRPr lang="es-CL" sz="1700" b="1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tc>
                  <a:txBody>
                    <a:bodyPr/>
                    <a:lstStyle/>
                    <a:p>
                      <a:endParaRPr lang="es-CL" sz="1700" b="1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tc>
                  <a:txBody>
                    <a:bodyPr/>
                    <a:lstStyle/>
                    <a:p>
                      <a:endParaRPr lang="es-CL" sz="1700" b="1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extLst>
                  <a:ext uri="{0D108BD9-81ED-4DB2-BD59-A6C34878D82A}">
                    <a16:rowId xmlns:a16="http://schemas.microsoft.com/office/drawing/2014/main" val="2681802213"/>
                  </a:ext>
                </a:extLst>
              </a:tr>
              <a:tr h="627777">
                <a:tc>
                  <a:txBody>
                    <a:bodyPr/>
                    <a:lstStyle/>
                    <a:p>
                      <a:r>
                        <a:rPr lang="es-ES" sz="1700" b="1">
                          <a:solidFill>
                            <a:schemeClr val="tx1"/>
                          </a:solidFill>
                        </a:rPr>
                        <a:t>2. EL VIDEO S</a:t>
                      </a:r>
                      <a:r>
                        <a:rPr lang="es-CL" sz="1700" b="1">
                          <a:solidFill>
                            <a:schemeClr val="tx1"/>
                          </a:solidFill>
                        </a:rPr>
                        <a:t>E ESCUCHA DE MANERA CLARA </a:t>
                      </a:r>
                    </a:p>
                    <a:p>
                      <a:r>
                        <a:rPr lang="es-CL" sz="1700" b="1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s-ES" sz="1700" b="1">
                          <a:solidFill>
                            <a:schemeClr val="tx1"/>
                          </a:solidFill>
                        </a:rPr>
                        <a:t>volumen audible, entonación , pausas y énfasis adecuado)</a:t>
                      </a:r>
                      <a:endParaRPr lang="es-CL" sz="1700" b="1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87017" marR="87017" marT="43509" marB="43509"/>
                </a:tc>
                <a:tc>
                  <a:txBody>
                    <a:bodyPr/>
                    <a:lstStyle/>
                    <a:p>
                      <a:endParaRPr lang="es-CL" sz="1700" b="1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tc>
                  <a:txBody>
                    <a:bodyPr/>
                    <a:lstStyle/>
                    <a:p>
                      <a:endParaRPr lang="es-CL" sz="1700" b="1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tc>
                  <a:txBody>
                    <a:bodyPr/>
                    <a:lstStyle/>
                    <a:p>
                      <a:endParaRPr lang="es-CL" sz="1700" b="1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extLst>
                  <a:ext uri="{0D108BD9-81ED-4DB2-BD59-A6C34878D82A}">
                    <a16:rowId xmlns:a16="http://schemas.microsoft.com/office/drawing/2014/main" val="1888667553"/>
                  </a:ext>
                </a:extLst>
              </a:tr>
              <a:tr h="374014">
                <a:tc>
                  <a:txBody>
                    <a:bodyPr/>
                    <a:lstStyle/>
                    <a:p>
                      <a:r>
                        <a:rPr lang="es-ES" sz="1700" b="1" dirty="0">
                          <a:solidFill>
                            <a:schemeClr val="tx1"/>
                          </a:solidFill>
                        </a:rPr>
                        <a:t>3. EN LA GRABACIÓN SE PRESENTAN LOS MATERIALES </a:t>
                      </a:r>
                      <a:endParaRPr lang="es-C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tc>
                  <a:txBody>
                    <a:bodyPr/>
                    <a:lstStyle/>
                    <a:p>
                      <a:endParaRPr lang="es-CL" sz="1700" b="1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tc>
                  <a:txBody>
                    <a:bodyPr/>
                    <a:lstStyle/>
                    <a:p>
                      <a:endParaRPr lang="es-CL" sz="1700" b="1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tc>
                  <a:txBody>
                    <a:bodyPr/>
                    <a:lstStyle/>
                    <a:p>
                      <a:endParaRPr lang="es-CL" sz="1700" b="1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extLst>
                  <a:ext uri="{0D108BD9-81ED-4DB2-BD59-A6C34878D82A}">
                    <a16:rowId xmlns:a16="http://schemas.microsoft.com/office/drawing/2014/main" val="2061948439"/>
                  </a:ext>
                </a:extLst>
              </a:tr>
              <a:tr h="375587">
                <a:tc>
                  <a:txBody>
                    <a:bodyPr/>
                    <a:lstStyle/>
                    <a:p>
                      <a:r>
                        <a:rPr lang="es-ES" sz="1700" b="1" dirty="0">
                          <a:solidFill>
                            <a:schemeClr val="tx1"/>
                          </a:solidFill>
                        </a:rPr>
                        <a:t>4. EN LA GRABACIÓN SE PRESENTA EL PROCEDIMIENTO PASO A PASO.</a:t>
                      </a:r>
                      <a:endParaRPr lang="es-C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tc>
                  <a:txBody>
                    <a:bodyPr/>
                    <a:lstStyle/>
                    <a:p>
                      <a:endParaRPr lang="es-CL" sz="1700" b="1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tc>
                  <a:txBody>
                    <a:bodyPr/>
                    <a:lstStyle/>
                    <a:p>
                      <a:endParaRPr lang="es-CL" sz="1700" b="1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tc>
                  <a:txBody>
                    <a:bodyPr/>
                    <a:lstStyle/>
                    <a:p>
                      <a:endParaRPr lang="es-CL" sz="1700" b="1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extLst>
                  <a:ext uri="{0D108BD9-81ED-4DB2-BD59-A6C34878D82A}">
                    <a16:rowId xmlns:a16="http://schemas.microsoft.com/office/drawing/2014/main" val="188125905"/>
                  </a:ext>
                </a:extLst>
              </a:tr>
              <a:tr h="374014">
                <a:tc>
                  <a:txBody>
                    <a:bodyPr/>
                    <a:lstStyle/>
                    <a:p>
                      <a:r>
                        <a:rPr lang="es-ES" sz="1700" b="1">
                          <a:solidFill>
                            <a:schemeClr val="tx1"/>
                          </a:solidFill>
                        </a:rPr>
                        <a:t>5. LA GRABACIÓN TIENE LA DURACION REQUERIDA </a:t>
                      </a:r>
                      <a:endParaRPr lang="es-CL" sz="1700" b="1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tc>
                  <a:txBody>
                    <a:bodyPr/>
                    <a:lstStyle/>
                    <a:p>
                      <a:endParaRPr lang="es-CL" sz="1700" b="1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tc>
                  <a:txBody>
                    <a:bodyPr/>
                    <a:lstStyle/>
                    <a:p>
                      <a:endParaRPr lang="es-CL" sz="1700" b="1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tc>
                  <a:txBody>
                    <a:bodyPr/>
                    <a:lstStyle/>
                    <a:p>
                      <a:endParaRPr lang="es-CL" sz="1700" b="1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extLst>
                  <a:ext uri="{0D108BD9-81ED-4DB2-BD59-A6C34878D82A}">
                    <a16:rowId xmlns:a16="http://schemas.microsoft.com/office/drawing/2014/main" val="1055988263"/>
                  </a:ext>
                </a:extLst>
              </a:tr>
              <a:tr h="374014">
                <a:tc>
                  <a:txBody>
                    <a:bodyPr/>
                    <a:lstStyle/>
                    <a:p>
                      <a:r>
                        <a:rPr lang="es-ES" sz="1700" b="1" dirty="0">
                          <a:solidFill>
                            <a:schemeClr val="tx1"/>
                          </a:solidFill>
                        </a:rPr>
                        <a:t>6. PRESENTA EL TITERE TERMINADO  </a:t>
                      </a:r>
                    </a:p>
                    <a:p>
                      <a:r>
                        <a:rPr lang="es-ES" sz="1700" b="1" dirty="0">
                          <a:solidFill>
                            <a:schemeClr val="tx1"/>
                          </a:solidFill>
                        </a:rPr>
                        <a:t>7. SE DA A CONOCER EL NOMBRE DEL TITERE</a:t>
                      </a:r>
                      <a:endParaRPr lang="es-C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tc>
                  <a:txBody>
                    <a:bodyPr/>
                    <a:lstStyle/>
                    <a:p>
                      <a:endParaRPr lang="es-C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tc>
                  <a:txBody>
                    <a:bodyPr/>
                    <a:lstStyle/>
                    <a:p>
                      <a:endParaRPr lang="es-C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tc>
                  <a:txBody>
                    <a:bodyPr/>
                    <a:lstStyle/>
                    <a:p>
                      <a:endParaRPr lang="es-C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87017" marR="87017" marT="43509" marB="43509"/>
                </a:tc>
                <a:extLst>
                  <a:ext uri="{0D108BD9-81ED-4DB2-BD59-A6C34878D82A}">
                    <a16:rowId xmlns:a16="http://schemas.microsoft.com/office/drawing/2014/main" val="2595342789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3337445-4344-45B8-96C1-A14BD3A3588E}"/>
              </a:ext>
            </a:extLst>
          </p:cNvPr>
          <p:cNvGraphicFramePr>
            <a:graphicFrameLocks noGrp="1"/>
          </p:cNvGraphicFramePr>
          <p:nvPr/>
        </p:nvGraphicFramePr>
        <p:xfrm>
          <a:off x="562708" y="5894363"/>
          <a:ext cx="11155680" cy="365760"/>
        </p:xfrm>
        <a:graphic>
          <a:graphicData uri="http://schemas.openxmlformats.org/drawingml/2006/table">
            <a:tbl>
              <a:tblPr/>
              <a:tblGrid>
                <a:gridCol w="11155680">
                  <a:extLst>
                    <a:ext uri="{9D8B030D-6E8A-4147-A177-3AD203B41FA5}">
                      <a16:colId xmlns:a16="http://schemas.microsoft.com/office/drawing/2014/main" val="16250024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919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29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A4AB4BB-CDDA-4699-8976-B06805B5171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548" y="1212574"/>
            <a:ext cx="4373216" cy="5428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The finger family - InglésKids">
            <a:extLst>
              <a:ext uri="{FF2B5EF4-FFF2-40B4-BE49-F238E27FC236}">
                <a16:creationId xmlns:a16="http://schemas.microsoft.com/office/drawing/2014/main" id="{B37C7E9C-6F99-4CA7-A845-C5DC4008FE7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148" y="576140"/>
            <a:ext cx="4763949" cy="606503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4E541A4-3CF5-43EE-9F0E-DD9515E96A7D}"/>
              </a:ext>
            </a:extLst>
          </p:cNvPr>
          <p:cNvSpPr txBox="1"/>
          <p:nvPr/>
        </p:nvSpPr>
        <p:spPr>
          <a:xfrm>
            <a:off x="609596" y="216828"/>
            <a:ext cx="263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Ejemplos :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3206114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254</Words>
  <Application>Microsoft Office PowerPoint</Application>
  <PresentationFormat>Panorámica</PresentationFormat>
  <Paragraphs>36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Tema de Office</vt:lpstr>
      <vt:lpstr> Tecnología </vt:lpstr>
      <vt:lpstr>PARA HACER EL TUTORIAL</vt:lpstr>
      <vt:lpstr>PAUTA DE EVALUACIÓN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Tecnología</dc:title>
  <dc:creator>Diego Tabilo</dc:creator>
  <cp:lastModifiedBy>Diego Tabilo</cp:lastModifiedBy>
  <cp:revision>3</cp:revision>
  <dcterms:created xsi:type="dcterms:W3CDTF">2020-11-11T15:29:25Z</dcterms:created>
  <dcterms:modified xsi:type="dcterms:W3CDTF">2020-11-11T15:46:50Z</dcterms:modified>
</cp:coreProperties>
</file>